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2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8"/>
  </p:notesMasterIdLst>
  <p:sldIdLst>
    <p:sldId id="261" r:id="rId3"/>
    <p:sldId id="260" r:id="rId4"/>
    <p:sldId id="257" r:id="rId5"/>
    <p:sldId id="259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64634" autoAdjust="0"/>
  </p:normalViewPr>
  <p:slideViewPr>
    <p:cSldViewPr snapToGrid="0">
      <p:cViewPr varScale="1">
        <p:scale>
          <a:sx n="62" d="100"/>
          <a:sy n="62" d="100"/>
        </p:scale>
        <p:origin x="12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47DFDA-FCB1-4A5C-974A-EAA38F3DC7F4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FD3DA7-FA46-4043-B58E-AC41DE0DE9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71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D3DA7-FA46-4043-B58E-AC41DE0DE9E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817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52475" y="1184275"/>
            <a:ext cx="5688013" cy="3198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32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B0EAF6-A33C-43B4-A1C6-3D3DAAE8682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3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297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16 members on the workgroup.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Mike Vaughn from</a:t>
            </a:r>
            <a:r>
              <a:rPr lang="en-US" baseline="0" dirty="0" smtClean="0"/>
              <a:t> HSIP, Nathan Ridgway may attend in his place sometimes.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Lynn Soporowski is retiring the end of July and the new director will be taking her place</a:t>
            </a:r>
          </a:p>
          <a:p>
            <a:endParaRPr lang="en-US" dirty="0" smtClean="0"/>
          </a:p>
          <a:p>
            <a:r>
              <a:rPr lang="en-US" dirty="0" smtClean="0"/>
              <a:t>Larry Chaney</a:t>
            </a:r>
            <a:r>
              <a:rPr lang="en-US" baseline="0" dirty="0" smtClean="0"/>
              <a:t> Louisville MPO</a:t>
            </a:r>
          </a:p>
          <a:p>
            <a:r>
              <a:rPr lang="en-US" baseline="0" dirty="0" smtClean="0"/>
              <a:t>Mike Skaggs Radcliff- Elizabethtown MPO</a:t>
            </a:r>
          </a:p>
          <a:p>
            <a:r>
              <a:rPr lang="en-US" baseline="0" dirty="0" smtClean="0"/>
              <a:t>Stacey Cortney Purchase ADD</a:t>
            </a:r>
          </a:p>
          <a:p>
            <a:r>
              <a:rPr lang="en-US" baseline="0" dirty="0" smtClean="0"/>
              <a:t>Jeff Thelen, Northern KY ADD</a:t>
            </a:r>
          </a:p>
          <a:p>
            <a:endParaRPr lang="en-US" baseline="0" dirty="0" smtClean="0"/>
          </a:p>
          <a:p>
            <a:r>
              <a:rPr lang="en-US" baseline="0" dirty="0" smtClean="0"/>
              <a:t>Alternate when any ADD / MPO can’t attend, Max Conyers Lexington MPO.   Assistant Director Kenzie 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BAA4D8-D6DE-4833-B677-FBB5F011FE7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0195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66618" lvl="1" defTabSz="933237">
              <a:defRPr/>
            </a:pPr>
            <a:r>
              <a:rPr lang="en-US" dirty="0"/>
              <a:t>And now </a:t>
            </a:r>
            <a:r>
              <a:rPr lang="en-US" dirty="0" err="1"/>
              <a:t>SHIFTing</a:t>
            </a:r>
            <a:r>
              <a:rPr lang="en-US" dirty="0"/>
              <a:t> forward, our focus turns to ……</a:t>
            </a:r>
          </a:p>
          <a:p>
            <a:pPr marL="466618" lvl="1" defTabSz="933237">
              <a:defRPr/>
            </a:pPr>
            <a:r>
              <a:rPr lang="en-US" dirty="0"/>
              <a:t>Preparing the Recommended Highway Plan</a:t>
            </a:r>
          </a:p>
          <a:p>
            <a:pPr marL="466618" lvl="1" defTabSz="933237">
              <a:defRPr/>
            </a:pPr>
            <a:endParaRPr lang="en-US" dirty="0"/>
          </a:p>
          <a:p>
            <a:pPr marL="466618" lvl="1" defTabSz="933237">
              <a:defRPr/>
            </a:pPr>
            <a:r>
              <a:rPr lang="en-US" dirty="0"/>
              <a:t>Improving evaluation of VSF for use in the Congestion Measure </a:t>
            </a:r>
          </a:p>
          <a:p>
            <a:pPr marL="466618" lvl="1" defTabSz="933237">
              <a:defRPr/>
            </a:pPr>
            <a:r>
              <a:rPr lang="en-US" dirty="0"/>
              <a:t>Incorporate PCR into the Safety Measure </a:t>
            </a:r>
          </a:p>
          <a:p>
            <a:pPr marL="466618" lvl="1" defTabSz="933237">
              <a:defRPr/>
            </a:pPr>
            <a:r>
              <a:rPr lang="en-US" dirty="0"/>
              <a:t>Further utilize available features in TREDIS to enhance the Economic Competitiveness component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8834DC-8F12-4131-9228-8B700E9E83E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666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1760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6633-88A7-47F4-8D6C-4BFFA442FFC2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D4D1-8D9D-4F73-8471-FD3B017BF2E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5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6633-88A7-47F4-8D6C-4BFFA442FFC2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D4D1-8D9D-4F73-8471-FD3B017BF2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111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6633-88A7-47F4-8D6C-4BFFA442FFC2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D4D1-8D9D-4F73-8471-FD3B017BF2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021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8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8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16" indent="0" algn="ctr">
              <a:buNone/>
              <a:defRPr sz="2400"/>
            </a:lvl2pPr>
            <a:lvl3pPr marL="914433" indent="0" algn="ctr">
              <a:buNone/>
              <a:defRPr sz="2400"/>
            </a:lvl3pPr>
            <a:lvl4pPr marL="1371649" indent="0" algn="ctr">
              <a:buNone/>
              <a:defRPr sz="2000"/>
            </a:lvl4pPr>
            <a:lvl5pPr marL="1828866" indent="0" algn="ctr">
              <a:buNone/>
              <a:defRPr sz="2000"/>
            </a:lvl5pPr>
            <a:lvl6pPr marL="2286082" indent="0" algn="ctr">
              <a:buNone/>
              <a:defRPr sz="2000"/>
            </a:lvl6pPr>
            <a:lvl7pPr marL="2743299" indent="0" algn="ctr">
              <a:buNone/>
              <a:defRPr sz="2000"/>
            </a:lvl7pPr>
            <a:lvl8pPr marL="3200515" indent="0" algn="ctr">
              <a:buNone/>
              <a:defRPr sz="2000"/>
            </a:lvl8pPr>
            <a:lvl9pPr marL="3657732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8C39-C530-4F28-BCD1-0FA1C95737CF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B379-B7FC-4C37-8381-D5306F112F9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4528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8C39-C530-4F28-BCD1-0FA1C95737CF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B379-B7FC-4C37-8381-D5306F112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9284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8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8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9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1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4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9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7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8C39-C530-4F28-BCD1-0FA1C95737CF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B379-B7FC-4C37-8381-D5306F112F9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2817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5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8C39-C530-4F28-BCD1-0FA1C95737CF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B379-B7FC-4C37-8381-D5306F112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919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16" indent="0">
              <a:buNone/>
              <a:defRPr sz="2000" b="1"/>
            </a:lvl2pPr>
            <a:lvl3pPr marL="914433" indent="0">
              <a:buNone/>
              <a:defRPr sz="1800" b="1"/>
            </a:lvl3pPr>
            <a:lvl4pPr marL="1371649" indent="0">
              <a:buNone/>
              <a:defRPr sz="1600" b="1"/>
            </a:lvl4pPr>
            <a:lvl5pPr marL="1828866" indent="0">
              <a:buNone/>
              <a:defRPr sz="1600" b="1"/>
            </a:lvl5pPr>
            <a:lvl6pPr marL="2286082" indent="0">
              <a:buNone/>
              <a:defRPr sz="1600" b="1"/>
            </a:lvl6pPr>
            <a:lvl7pPr marL="2743299" indent="0">
              <a:buNone/>
              <a:defRPr sz="1600" b="1"/>
            </a:lvl7pPr>
            <a:lvl8pPr marL="3200515" indent="0">
              <a:buNone/>
              <a:defRPr sz="1600" b="1"/>
            </a:lvl8pPr>
            <a:lvl9pPr marL="3657732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16" indent="0">
              <a:buNone/>
              <a:defRPr sz="2000" b="1"/>
            </a:lvl2pPr>
            <a:lvl3pPr marL="914433" indent="0">
              <a:buNone/>
              <a:defRPr sz="1800" b="1"/>
            </a:lvl3pPr>
            <a:lvl4pPr marL="1371649" indent="0">
              <a:buNone/>
              <a:defRPr sz="1600" b="1"/>
            </a:lvl4pPr>
            <a:lvl5pPr marL="1828866" indent="0">
              <a:buNone/>
              <a:defRPr sz="1600" b="1"/>
            </a:lvl5pPr>
            <a:lvl6pPr marL="2286082" indent="0">
              <a:buNone/>
              <a:defRPr sz="1600" b="1"/>
            </a:lvl6pPr>
            <a:lvl7pPr marL="2743299" indent="0">
              <a:buNone/>
              <a:defRPr sz="1600" b="1"/>
            </a:lvl7pPr>
            <a:lvl8pPr marL="3200515" indent="0">
              <a:buNone/>
              <a:defRPr sz="1600" b="1"/>
            </a:lvl8pPr>
            <a:lvl9pPr marL="3657732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8C39-C530-4F28-BCD1-0FA1C95737CF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B379-B7FC-4C37-8381-D5306F112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375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8C39-C530-4F28-BCD1-0FA1C95737CF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B379-B7FC-4C37-8381-D5306F112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252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8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8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8C39-C530-4F28-BCD1-0FA1C95737CF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B379-B7FC-4C37-8381-D5306F112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390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9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16" indent="0">
              <a:buNone/>
              <a:defRPr sz="1200"/>
            </a:lvl2pPr>
            <a:lvl3pPr marL="914433" indent="0">
              <a:buNone/>
              <a:defRPr sz="1000"/>
            </a:lvl3pPr>
            <a:lvl4pPr marL="1371649" indent="0">
              <a:buNone/>
              <a:defRPr sz="900"/>
            </a:lvl4pPr>
            <a:lvl5pPr marL="1828866" indent="0">
              <a:buNone/>
              <a:defRPr sz="900"/>
            </a:lvl5pPr>
            <a:lvl6pPr marL="2286082" indent="0">
              <a:buNone/>
              <a:defRPr sz="900"/>
            </a:lvl6pPr>
            <a:lvl7pPr marL="2743299" indent="0">
              <a:buNone/>
              <a:defRPr sz="900"/>
            </a:lvl7pPr>
            <a:lvl8pPr marL="3200515" indent="0">
              <a:buNone/>
              <a:defRPr sz="900"/>
            </a:lvl8pPr>
            <a:lvl9pPr marL="3657732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4" y="6459787"/>
            <a:ext cx="2618511" cy="365125"/>
          </a:xfrm>
        </p:spPr>
        <p:txBody>
          <a:bodyPr/>
          <a:lstStyle>
            <a:lvl1pPr algn="l">
              <a:defRPr/>
            </a:lvl1pPr>
          </a:lstStyle>
          <a:p>
            <a:fld id="{B3828C39-C530-4F28-BCD1-0FA1C95737CF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7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27B379-B7FC-4C37-8381-D5306F112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083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6633-88A7-47F4-8D6C-4BFFA442FFC2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D4D1-8D9D-4F73-8471-FD3B017BF2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6610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8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936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16" indent="0">
              <a:buNone/>
              <a:defRPr sz="2800"/>
            </a:lvl2pPr>
            <a:lvl3pPr marL="914433" indent="0">
              <a:buNone/>
              <a:defRPr sz="2400"/>
            </a:lvl3pPr>
            <a:lvl4pPr marL="1371649" indent="0">
              <a:buNone/>
              <a:defRPr sz="2000"/>
            </a:lvl4pPr>
            <a:lvl5pPr marL="1828866" indent="0">
              <a:buNone/>
              <a:defRPr sz="2000"/>
            </a:lvl5pPr>
            <a:lvl6pPr marL="2286082" indent="0">
              <a:buNone/>
              <a:defRPr sz="2000"/>
            </a:lvl6pPr>
            <a:lvl7pPr marL="2743299" indent="0">
              <a:buNone/>
              <a:defRPr sz="2000"/>
            </a:lvl7pPr>
            <a:lvl8pPr marL="3200515" indent="0">
              <a:buNone/>
              <a:defRPr sz="2000"/>
            </a:lvl8pPr>
            <a:lvl9pPr marL="3657732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16" indent="0">
              <a:buNone/>
              <a:defRPr sz="1200"/>
            </a:lvl2pPr>
            <a:lvl3pPr marL="914433" indent="0">
              <a:buNone/>
              <a:defRPr sz="1000"/>
            </a:lvl3pPr>
            <a:lvl4pPr marL="1371649" indent="0">
              <a:buNone/>
              <a:defRPr sz="900"/>
            </a:lvl4pPr>
            <a:lvl5pPr marL="1828866" indent="0">
              <a:buNone/>
              <a:defRPr sz="900"/>
            </a:lvl5pPr>
            <a:lvl6pPr marL="2286082" indent="0">
              <a:buNone/>
              <a:defRPr sz="900"/>
            </a:lvl6pPr>
            <a:lvl7pPr marL="2743299" indent="0">
              <a:buNone/>
              <a:defRPr sz="900"/>
            </a:lvl7pPr>
            <a:lvl8pPr marL="3200515" indent="0">
              <a:buNone/>
              <a:defRPr sz="900"/>
            </a:lvl8pPr>
            <a:lvl9pPr marL="3657732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8C39-C530-4F28-BCD1-0FA1C95737CF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B379-B7FC-4C37-8381-D5306F112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0329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8C39-C530-4F28-BCD1-0FA1C95737CF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B379-B7FC-4C37-8381-D5306F112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0105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8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8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8C39-C530-4F28-BCD1-0FA1C95737CF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B379-B7FC-4C37-8381-D5306F112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30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6633-88A7-47F4-8D6C-4BFFA442FFC2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D4D1-8D9D-4F73-8471-FD3B017BF2E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41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6633-88A7-47F4-8D6C-4BFFA442FFC2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D4D1-8D9D-4F73-8471-FD3B017BF2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375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6633-88A7-47F4-8D6C-4BFFA442FFC2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D4D1-8D9D-4F73-8471-FD3B017BF2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812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6633-88A7-47F4-8D6C-4BFFA442FFC2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D4D1-8D9D-4F73-8471-FD3B017BF2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641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6633-88A7-47F4-8D6C-4BFFA442FFC2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D4D1-8D9D-4F73-8471-FD3B017BF2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406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D2F6633-88A7-47F4-8D6C-4BFFA442FFC2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ADD4D1-8D9D-4F73-8471-FD3B017BF2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519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6633-88A7-47F4-8D6C-4BFFA442FFC2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D4D1-8D9D-4F73-8471-FD3B017BF2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749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D2F6633-88A7-47F4-8D6C-4BFFA442FFC2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ADD4D1-8D9D-4F73-8471-FD3B017BF2E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827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6400800"/>
            <a:ext cx="12192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" y="6334316"/>
            <a:ext cx="12192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79" y="1845734"/>
            <a:ext cx="100584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3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9B3EFC2-4F1B-4329-A081-4A8D69C64446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1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1C53790-7AF5-4EF3-AD55-5464ABE39D4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714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33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3" indent="-91443" algn="l" defTabSz="914433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62" indent="-182887" algn="l" defTabSz="914433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48" indent="-182887" algn="l" defTabSz="914433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35" indent="-182887" algn="l" defTabSz="914433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722" indent="-182887" algn="l" defTabSz="914433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40" indent="-228608" algn="l" defTabSz="914433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47" indent="-228608" algn="l" defTabSz="914433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54" indent="-228608" algn="l" defTabSz="914433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61" indent="-228608" algn="l" defTabSz="914433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6" algn="l" defTabSz="9144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3" algn="l" defTabSz="9144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49" algn="l" defTabSz="9144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66" algn="l" defTabSz="9144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82" algn="l" defTabSz="9144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99" algn="l" defTabSz="9144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15" algn="l" defTabSz="9144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32" algn="l" defTabSz="9144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/>
              <a:t>Statewide Transportation Planning Meeting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Wednesday, July 18, 2018</a:t>
            </a:r>
          </a:p>
        </p:txBody>
      </p:sp>
    </p:spTree>
    <p:extLst>
      <p:ext uri="{BB962C8B-B14F-4D97-AF65-F5344CB8AC3E}">
        <p14:creationId xmlns:p14="http://schemas.microsoft.com/office/powerpoint/2010/main" val="2618223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6587" y="4314192"/>
            <a:ext cx="8136703" cy="364034"/>
          </a:xfrm>
        </p:spPr>
        <p:txBody>
          <a:bodyPr>
            <a:normAutofit fontScale="92500" lnSpcReduction="10000"/>
          </a:bodyPr>
          <a:lstStyle/>
          <a:p>
            <a:r>
              <a:rPr lang="en-US" b="1" cap="small" dirty="0" smtClean="0">
                <a:latin typeface="+mn-lt"/>
              </a:rPr>
              <a:t>Strategic Highway Investment Formula for Tomorrow</a:t>
            </a:r>
            <a:endParaRPr lang="en-US" b="1" cap="small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7335" y="4723592"/>
            <a:ext cx="2474182" cy="11657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857" y="669922"/>
            <a:ext cx="5518162" cy="3941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19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0406" y="408668"/>
            <a:ext cx="10515600" cy="1325563"/>
          </a:xfrm>
        </p:spPr>
        <p:txBody>
          <a:bodyPr/>
          <a:lstStyle/>
          <a:p>
            <a:r>
              <a:rPr lang="en-US" dirty="0" smtClean="0"/>
              <a:t>SHIFT 2020 Workgroup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050493"/>
              </p:ext>
            </p:extLst>
          </p:nvPr>
        </p:nvGraphicFramePr>
        <p:xfrm>
          <a:off x="666044" y="1734231"/>
          <a:ext cx="6039556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0312">
                  <a:extLst>
                    <a:ext uri="{9D8B030D-6E8A-4147-A177-3AD203B41FA5}">
                      <a16:colId xmlns:a16="http://schemas.microsoft.com/office/drawing/2014/main" val="3605906676"/>
                    </a:ext>
                  </a:extLst>
                </a:gridCol>
                <a:gridCol w="3409244">
                  <a:extLst>
                    <a:ext uri="{9D8B030D-6E8A-4147-A177-3AD203B41FA5}">
                      <a16:colId xmlns:a16="http://schemas.microsoft.com/office/drawing/2014/main" val="4107719638"/>
                    </a:ext>
                  </a:extLst>
                </a:gridCol>
              </a:tblGrid>
              <a:tr h="36564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Program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Management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Lindsay Carter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0525885"/>
                  </a:ext>
                </a:extLst>
              </a:tr>
              <a:tr h="365643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Travis Jones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6715012"/>
                  </a:ext>
                </a:extLst>
              </a:tr>
              <a:tr h="36564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Maintenance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Josh Rogers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3275795"/>
                  </a:ext>
                </a:extLst>
              </a:tr>
              <a:tr h="365643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Chad Shive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940189"/>
                  </a:ext>
                </a:extLst>
              </a:tr>
              <a:tr h="36564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Safety HSIP 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Mike Vaughn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3712651"/>
                  </a:ext>
                </a:extLst>
              </a:tr>
              <a:tr h="36564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Design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Jill Asher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5892281"/>
                  </a:ext>
                </a:extLst>
              </a:tr>
              <a:tr h="36564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Planning 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Lynn Soporowski (retiring)/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Amanda Spencer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4390465"/>
                  </a:ext>
                </a:extLst>
              </a:tr>
              <a:tr h="365643">
                <a:tc>
                  <a:txBody>
                    <a:bodyPr/>
                    <a:lstStyle/>
                    <a:p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Eileen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Vaughan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790261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6524978" y="1734231"/>
          <a:ext cx="4931028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4092">
                  <a:extLst>
                    <a:ext uri="{9D8B030D-6E8A-4147-A177-3AD203B41FA5}">
                      <a16:colId xmlns:a16="http://schemas.microsoft.com/office/drawing/2014/main" val="1287258621"/>
                    </a:ext>
                  </a:extLst>
                </a:gridCol>
                <a:gridCol w="3476936">
                  <a:extLst>
                    <a:ext uri="{9D8B030D-6E8A-4147-A177-3AD203B41FA5}">
                      <a16:colId xmlns:a16="http://schemas.microsoft.com/office/drawing/2014/main" val="2918371906"/>
                    </a:ext>
                  </a:extLst>
                </a:gridCol>
              </a:tblGrid>
              <a:tr h="36564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Districts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Jason Blackburn, D10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1079842"/>
                  </a:ext>
                </a:extLst>
              </a:tr>
              <a:tr h="365643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Charlie Allen, D4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7869618"/>
                  </a:ext>
                </a:extLst>
              </a:tr>
              <a:tr h="365643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Travis Thompson, D5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020313"/>
                  </a:ext>
                </a:extLst>
              </a:tr>
              <a:tr h="36564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SHE Office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John Moore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51702"/>
                  </a:ext>
                </a:extLst>
              </a:tr>
              <a:tr h="36564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MPOs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Larry Chaney, KIPDA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6105278"/>
                  </a:ext>
                </a:extLst>
              </a:tr>
              <a:tr h="365643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Mike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Skaggs, LTADD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0636149"/>
                  </a:ext>
                </a:extLst>
              </a:tr>
              <a:tr h="36564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ADDs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Stacey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Courtney, Purchase ADD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6403857"/>
                  </a:ext>
                </a:extLst>
              </a:tr>
              <a:tr h="365643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Jeff Thelen, NKADD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261762"/>
                  </a:ext>
                </a:extLst>
              </a:tr>
              <a:tr h="36564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ADD/MPO</a:t>
                      </a:r>
                    </a:p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Alternate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Max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Conyers, LAMPO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653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517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3387" y="407963"/>
            <a:ext cx="5284580" cy="964276"/>
          </a:xfrm>
        </p:spPr>
        <p:txBody>
          <a:bodyPr/>
          <a:lstStyle/>
          <a:p>
            <a:r>
              <a:rPr lang="en-US" dirty="0" smtClean="0"/>
              <a:t>-</a:t>
            </a:r>
            <a:r>
              <a:rPr lang="en-US" dirty="0" err="1" smtClean="0"/>
              <a:t>ing</a:t>
            </a:r>
            <a:r>
              <a:rPr lang="en-US" dirty="0" smtClean="0"/>
              <a:t> Forward!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Workgroup Highlights: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Over 30 KYTC personnel researching criteria </a:t>
            </a:r>
            <a:r>
              <a:rPr lang="en-US" sz="2400" dirty="0" smtClean="0"/>
              <a:t>for the workgroup</a:t>
            </a:r>
            <a:endParaRPr lang="en-US" sz="2400" dirty="0"/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Safety Study with KTC implementing Highway Safety Manual in SHIFT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Congestion study with KTC integrating speed data into congestion measures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69" dirty="0" smtClean="0"/>
          </a:p>
          <a:p>
            <a:pPr lvl="1"/>
            <a:endParaRPr lang="en-US" sz="2069" dirty="0"/>
          </a:p>
          <a:p>
            <a:pPr lvl="1"/>
            <a:endParaRPr lang="en-US" sz="2069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5" t="19670" r="8064" b="33663"/>
          <a:stretch/>
        </p:blipFill>
        <p:spPr>
          <a:xfrm>
            <a:off x="1786586" y="407963"/>
            <a:ext cx="3386801" cy="1329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75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 Prioritization in 2019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282223" y="2201335"/>
          <a:ext cx="11390487" cy="2901241"/>
        </p:xfrm>
        <a:graphic>
          <a:graphicData uri="http://schemas.openxmlformats.org/drawingml/2006/table">
            <a:tbl>
              <a:tblPr/>
              <a:tblGrid>
                <a:gridCol w="2542442">
                  <a:extLst>
                    <a:ext uri="{9D8B030D-6E8A-4147-A177-3AD203B41FA5}">
                      <a16:colId xmlns:a16="http://schemas.microsoft.com/office/drawing/2014/main" val="1394408420"/>
                    </a:ext>
                  </a:extLst>
                </a:gridCol>
                <a:gridCol w="785490">
                  <a:extLst>
                    <a:ext uri="{9D8B030D-6E8A-4147-A177-3AD203B41FA5}">
                      <a16:colId xmlns:a16="http://schemas.microsoft.com/office/drawing/2014/main" val="2741219827"/>
                    </a:ext>
                  </a:extLst>
                </a:gridCol>
                <a:gridCol w="875775">
                  <a:extLst>
                    <a:ext uri="{9D8B030D-6E8A-4147-A177-3AD203B41FA5}">
                      <a16:colId xmlns:a16="http://schemas.microsoft.com/office/drawing/2014/main" val="4062771185"/>
                    </a:ext>
                  </a:extLst>
                </a:gridCol>
                <a:gridCol w="677147">
                  <a:extLst>
                    <a:ext uri="{9D8B030D-6E8A-4147-A177-3AD203B41FA5}">
                      <a16:colId xmlns:a16="http://schemas.microsoft.com/office/drawing/2014/main" val="2808048321"/>
                    </a:ext>
                  </a:extLst>
                </a:gridCol>
                <a:gridCol w="641032">
                  <a:extLst>
                    <a:ext uri="{9D8B030D-6E8A-4147-A177-3AD203B41FA5}">
                      <a16:colId xmlns:a16="http://schemas.microsoft.com/office/drawing/2014/main" val="3036292149"/>
                    </a:ext>
                  </a:extLst>
                </a:gridCol>
                <a:gridCol w="550744">
                  <a:extLst>
                    <a:ext uri="{9D8B030D-6E8A-4147-A177-3AD203B41FA5}">
                      <a16:colId xmlns:a16="http://schemas.microsoft.com/office/drawing/2014/main" val="2912461258"/>
                    </a:ext>
                  </a:extLst>
                </a:gridCol>
                <a:gridCol w="279887">
                  <a:extLst>
                    <a:ext uri="{9D8B030D-6E8A-4147-A177-3AD203B41FA5}">
                      <a16:colId xmlns:a16="http://schemas.microsoft.com/office/drawing/2014/main" val="1870100449"/>
                    </a:ext>
                  </a:extLst>
                </a:gridCol>
                <a:gridCol w="325030">
                  <a:extLst>
                    <a:ext uri="{9D8B030D-6E8A-4147-A177-3AD203B41FA5}">
                      <a16:colId xmlns:a16="http://schemas.microsoft.com/office/drawing/2014/main" val="4290624552"/>
                    </a:ext>
                  </a:extLst>
                </a:gridCol>
                <a:gridCol w="632004">
                  <a:extLst>
                    <a:ext uri="{9D8B030D-6E8A-4147-A177-3AD203B41FA5}">
                      <a16:colId xmlns:a16="http://schemas.microsoft.com/office/drawing/2014/main" val="1690013186"/>
                    </a:ext>
                  </a:extLst>
                </a:gridCol>
                <a:gridCol w="306974">
                  <a:extLst>
                    <a:ext uri="{9D8B030D-6E8A-4147-A177-3AD203B41FA5}">
                      <a16:colId xmlns:a16="http://schemas.microsoft.com/office/drawing/2014/main" val="604489828"/>
                    </a:ext>
                  </a:extLst>
                </a:gridCol>
                <a:gridCol w="379202">
                  <a:extLst>
                    <a:ext uri="{9D8B030D-6E8A-4147-A177-3AD203B41FA5}">
                      <a16:colId xmlns:a16="http://schemas.microsoft.com/office/drawing/2014/main" val="152186034"/>
                    </a:ext>
                  </a:extLst>
                </a:gridCol>
                <a:gridCol w="929948">
                  <a:extLst>
                    <a:ext uri="{9D8B030D-6E8A-4147-A177-3AD203B41FA5}">
                      <a16:colId xmlns:a16="http://schemas.microsoft.com/office/drawing/2014/main" val="1432921446"/>
                    </a:ext>
                  </a:extLst>
                </a:gridCol>
                <a:gridCol w="704232">
                  <a:extLst>
                    <a:ext uri="{9D8B030D-6E8A-4147-A177-3AD203B41FA5}">
                      <a16:colId xmlns:a16="http://schemas.microsoft.com/office/drawing/2014/main" val="123853032"/>
                    </a:ext>
                  </a:extLst>
                </a:gridCol>
                <a:gridCol w="893833">
                  <a:extLst>
                    <a:ext uri="{9D8B030D-6E8A-4147-A177-3AD203B41FA5}">
                      <a16:colId xmlns:a16="http://schemas.microsoft.com/office/drawing/2014/main" val="472053708"/>
                    </a:ext>
                  </a:extLst>
                </a:gridCol>
                <a:gridCol w="866747">
                  <a:extLst>
                    <a:ext uri="{9D8B030D-6E8A-4147-A177-3AD203B41FA5}">
                      <a16:colId xmlns:a16="http://schemas.microsoft.com/office/drawing/2014/main" val="273098678"/>
                    </a:ext>
                  </a:extLst>
                </a:gridCol>
              </a:tblGrid>
              <a:tr h="4144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SHIFT Phase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 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February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October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December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2119546"/>
                  </a:ext>
                </a:extLst>
              </a:tr>
              <a:tr h="4144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Sponsorship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4922330"/>
                  </a:ext>
                </a:extLst>
              </a:tr>
              <a:tr h="4144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Verification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1740430"/>
                  </a:ext>
                </a:extLst>
              </a:tr>
              <a:tr h="4144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Statewide Prioritization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640388"/>
                  </a:ext>
                </a:extLst>
              </a:tr>
              <a:tr h="4144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Regional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Prioritization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7079891"/>
                  </a:ext>
                </a:extLst>
              </a:tr>
              <a:tr h="4144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Regional Project Selection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6624612"/>
                  </a:ext>
                </a:extLst>
              </a:tr>
              <a:tr h="4144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Draft Plan Development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2" marR="8272" marT="8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927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90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1_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AE620AAE2AEB4487F1A743D73B8D7F" ma:contentTypeVersion="0" ma:contentTypeDescription="Create a new document." ma:contentTypeScope="" ma:versionID="88ce93165ea32dc532d4576520ece2b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179B736-D5B4-445C-8F62-677F2DA70E4F}"/>
</file>

<file path=customXml/itemProps2.xml><?xml version="1.0" encoding="utf-8"?>
<ds:datastoreItem xmlns:ds="http://schemas.openxmlformats.org/officeDocument/2006/customXml" ds:itemID="{E071A963-AE00-460E-B55A-BC57AA5228DA}"/>
</file>

<file path=customXml/itemProps3.xml><?xml version="1.0" encoding="utf-8"?>
<ds:datastoreItem xmlns:ds="http://schemas.openxmlformats.org/officeDocument/2006/customXml" ds:itemID="{0F7CF840-159F-46F7-BF80-263D8166DD59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276</Words>
  <Application>Microsoft Office PowerPoint</Application>
  <PresentationFormat>Widescreen</PresentationFormat>
  <Paragraphs>166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Retrospect</vt:lpstr>
      <vt:lpstr>1_Retrospect</vt:lpstr>
      <vt:lpstr>Statewide Transportation Planning Meeting</vt:lpstr>
      <vt:lpstr>PowerPoint Presentation</vt:lpstr>
      <vt:lpstr>SHIFT 2020 Workgroup</vt:lpstr>
      <vt:lpstr>-ing Forward!</vt:lpstr>
      <vt:lpstr>SHIFT Prioritization in 2019</vt:lpstr>
    </vt:vector>
  </TitlesOfParts>
  <Company>Commonwealth of Kentucky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SHIFT 2020 Workgroup</dc:title>
  <dc:creator>Vaughan, Eileen (KYTC)</dc:creator>
  <cp:lastModifiedBy>Deanna Mills</cp:lastModifiedBy>
  <cp:revision>6</cp:revision>
  <dcterms:created xsi:type="dcterms:W3CDTF">2018-06-29T17:11:03Z</dcterms:created>
  <dcterms:modified xsi:type="dcterms:W3CDTF">2018-07-18T11:18:28Z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0x010100B4AE620AAE2AEB4487F1A743D73B8D7F</vt:lpwstr>
  </property>
</Properties>
</file>